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4" r:id="rId1"/>
  </p:sldMasterIdLst>
  <p:notesMasterIdLst>
    <p:notesMasterId r:id="rId4"/>
  </p:notesMasterIdLst>
  <p:sldIdLst>
    <p:sldId id="258" r:id="rId2"/>
    <p:sldId id="261" r:id="rId3"/>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110"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08EBD77B-959D-4232-B7E4-A8C1DAD791E8}" type="datetimeFigureOut">
              <a:rPr lang="en-US" smtClean="0"/>
              <a:t>06/26/2023</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67BB65DC-8F76-459A-8386-742E6525C452}" type="slidenum">
              <a:rPr lang="en-US" smtClean="0"/>
              <a:t>‹#›</a:t>
            </a:fld>
            <a:endParaRPr lang="en-US"/>
          </a:p>
        </p:txBody>
      </p:sp>
    </p:spTree>
    <p:extLst>
      <p:ext uri="{BB962C8B-B14F-4D97-AF65-F5344CB8AC3E}">
        <p14:creationId xmlns:p14="http://schemas.microsoft.com/office/powerpoint/2010/main" val="30513075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7BB65DC-8F76-459A-8386-742E6525C452}" type="slidenum">
              <a:rPr lang="en-US" smtClean="0"/>
              <a:t>1</a:t>
            </a:fld>
            <a:endParaRPr lang="en-US"/>
          </a:p>
        </p:txBody>
      </p:sp>
    </p:spTree>
    <p:extLst>
      <p:ext uri="{BB962C8B-B14F-4D97-AF65-F5344CB8AC3E}">
        <p14:creationId xmlns:p14="http://schemas.microsoft.com/office/powerpoint/2010/main" val="18431036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8466" y="-8468"/>
            <a:ext cx="9171316" cy="6874935"/>
            <a:chOff x="-8466" y="-8468"/>
            <a:chExt cx="9171316" cy="6874935"/>
          </a:xfrm>
        </p:grpSpPr>
        <p:cxnSp>
          <p:nvCxnSpPr>
            <p:cNvPr id="28" name="Straight Connector 27"/>
            <p:cNvCxnSpPr/>
            <p:nvPr/>
          </p:nvCxnSpPr>
          <p:spPr>
            <a:xfrm flipV="1">
              <a:off x="5130830" y="4175605"/>
              <a:ext cx="4022475" cy="2682396"/>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9" name="Straight Connector 28"/>
            <p:cNvCxnSpPr/>
            <p:nvPr/>
          </p:nvCxnSpPr>
          <p:spPr>
            <a:xfrm>
              <a:off x="7042707"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30" name="Freeform 2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Freeform 3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2" name="Freeform 3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33" name="Freeform 3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4" name="Freeform 3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5" name="Freeform 34"/>
            <p:cNvSpPr/>
            <p:nvPr/>
          </p:nvSpPr>
          <p:spPr>
            <a:xfrm>
              <a:off x="8094165"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2">
                <a:lumMod val="75000"/>
                <a:alpha val="82000"/>
              </a:schemeClr>
            </a:solidFill>
            <a:ln>
              <a:noFill/>
            </a:ln>
            <a:effectLst/>
          </p:spPr>
          <p:style>
            <a:lnRef idx="1">
              <a:schemeClr val="accent1"/>
            </a:lnRef>
            <a:fillRef idx="3">
              <a:schemeClr val="accent1"/>
            </a:fillRef>
            <a:effectRef idx="2">
              <a:schemeClr val="accent1"/>
            </a:effectRef>
            <a:fontRef idx="minor">
              <a:schemeClr val="lt1"/>
            </a:fontRef>
          </p:style>
        </p:sp>
        <p:sp>
          <p:nvSpPr>
            <p:cNvPr id="36" name="Freeform 35"/>
            <p:cNvSpPr/>
            <p:nvPr/>
          </p:nvSpPr>
          <p:spPr>
            <a:xfrm>
              <a:off x="8068764"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1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39C16C9-5E3F-4CE0-96E1-75776FD35E84}" type="datetimeFigureOut">
              <a:rPr lang="en-US" smtClean="0"/>
              <a:t>06/26/2023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4E14A8-BA04-46AB-BB58-CABC05F5757A}" type="slidenum">
              <a:rPr lang="en-US" smtClean="0"/>
              <a:t>‹#›</a:t>
            </a:fld>
            <a:endParaRPr lang="en-US"/>
          </a:p>
        </p:txBody>
      </p:sp>
    </p:spTree>
    <p:extLst>
      <p:ext uri="{BB962C8B-B14F-4D97-AF65-F5344CB8AC3E}">
        <p14:creationId xmlns:p14="http://schemas.microsoft.com/office/powerpoint/2010/main" val="41702429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39C16C9-5E3F-4CE0-96E1-75776FD35E84}" type="datetimeFigureOut">
              <a:rPr lang="en-US" smtClean="0"/>
              <a:t>06/26/2023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4E14A8-BA04-46AB-BB58-CABC05F5757A}" type="slidenum">
              <a:rPr lang="en-US" smtClean="0"/>
              <a:t>‹#›</a:t>
            </a:fld>
            <a:endParaRPr lang="en-US"/>
          </a:p>
        </p:txBody>
      </p:sp>
    </p:spTree>
    <p:extLst>
      <p:ext uri="{BB962C8B-B14F-4D97-AF65-F5344CB8AC3E}">
        <p14:creationId xmlns:p14="http://schemas.microsoft.com/office/powerpoint/2010/main" val="29352382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39C16C9-5E3F-4CE0-96E1-75776FD35E84}" type="datetimeFigureOut">
              <a:rPr lang="en-US" smtClean="0"/>
              <a:t>06/26/2023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4E14A8-BA04-46AB-BB58-CABC05F5757A}" type="slidenum">
              <a:rPr lang="en-US" smtClean="0"/>
              <a:t>‹#›</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30988257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39C16C9-5E3F-4CE0-96E1-75776FD35E84}" type="datetimeFigureOut">
              <a:rPr lang="en-US" smtClean="0"/>
              <a:t>06/26/2023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4E14A8-BA04-46AB-BB58-CABC05F5757A}" type="slidenum">
              <a:rPr lang="en-US" smtClean="0"/>
              <a:t>‹#›</a:t>
            </a:fld>
            <a:endParaRPr lang="en-US"/>
          </a:p>
        </p:txBody>
      </p:sp>
    </p:spTree>
    <p:extLst>
      <p:ext uri="{BB962C8B-B14F-4D97-AF65-F5344CB8AC3E}">
        <p14:creationId xmlns:p14="http://schemas.microsoft.com/office/powerpoint/2010/main" val="270629154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39C16C9-5E3F-4CE0-96E1-75776FD35E84}" type="datetimeFigureOut">
              <a:rPr lang="en-US" smtClean="0"/>
              <a:t>06/26/2023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4E14A8-BA04-46AB-BB58-CABC05F5757A}" type="slidenum">
              <a:rPr lang="en-US" smtClean="0"/>
              <a:t>‹#›</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13536717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39C16C9-5E3F-4CE0-96E1-75776FD35E84}" type="datetimeFigureOut">
              <a:rPr lang="en-US" smtClean="0"/>
              <a:t>06/26/2023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4E14A8-BA04-46AB-BB58-CABC05F5757A}" type="slidenum">
              <a:rPr lang="en-US" smtClean="0"/>
              <a:t>‹#›</a:t>
            </a:fld>
            <a:endParaRPr lang="en-US"/>
          </a:p>
        </p:txBody>
      </p:sp>
    </p:spTree>
    <p:extLst>
      <p:ext uri="{BB962C8B-B14F-4D97-AF65-F5344CB8AC3E}">
        <p14:creationId xmlns:p14="http://schemas.microsoft.com/office/powerpoint/2010/main" val="372815993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39C16C9-5E3F-4CE0-96E1-75776FD35E84}" type="datetimeFigureOut">
              <a:rPr lang="en-US" smtClean="0"/>
              <a:t>06/26/2023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4E14A8-BA04-46AB-BB58-CABC05F5757A}" type="slidenum">
              <a:rPr lang="en-US" smtClean="0"/>
              <a:t>‹#›</a:t>
            </a:fld>
            <a:endParaRPr lang="en-US"/>
          </a:p>
        </p:txBody>
      </p:sp>
    </p:spTree>
    <p:extLst>
      <p:ext uri="{BB962C8B-B14F-4D97-AF65-F5344CB8AC3E}">
        <p14:creationId xmlns:p14="http://schemas.microsoft.com/office/powerpoint/2010/main" val="386900350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39C16C9-5E3F-4CE0-96E1-75776FD35E84}" type="datetimeFigureOut">
              <a:rPr lang="en-US" smtClean="0"/>
              <a:t>06/26/2023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4E14A8-BA04-46AB-BB58-CABC05F5757A}" type="slidenum">
              <a:rPr lang="en-US" smtClean="0"/>
              <a:t>‹#›</a:t>
            </a:fld>
            <a:endParaRPr lang="en-US"/>
          </a:p>
        </p:txBody>
      </p:sp>
    </p:spTree>
    <p:extLst>
      <p:ext uri="{BB962C8B-B14F-4D97-AF65-F5344CB8AC3E}">
        <p14:creationId xmlns:p14="http://schemas.microsoft.com/office/powerpoint/2010/main" val="28382048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39C16C9-5E3F-4CE0-96E1-75776FD35E84}" type="datetimeFigureOut">
              <a:rPr lang="en-US" smtClean="0"/>
              <a:t>06/26/2023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4E14A8-BA04-46AB-BB58-CABC05F5757A}" type="slidenum">
              <a:rPr lang="en-US" smtClean="0"/>
              <a:t>‹#›</a:t>
            </a:fld>
            <a:endParaRPr lang="en-US"/>
          </a:p>
        </p:txBody>
      </p:sp>
    </p:spTree>
    <p:extLst>
      <p:ext uri="{BB962C8B-B14F-4D97-AF65-F5344CB8AC3E}">
        <p14:creationId xmlns:p14="http://schemas.microsoft.com/office/powerpoint/2010/main" val="2072647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39C16C9-5E3F-4CE0-96E1-75776FD35E84}" type="datetimeFigureOut">
              <a:rPr lang="en-US" smtClean="0"/>
              <a:t>06/26/2023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4E14A8-BA04-46AB-BB58-CABC05F5757A}" type="slidenum">
              <a:rPr lang="en-US" smtClean="0"/>
              <a:t>‹#›</a:t>
            </a:fld>
            <a:endParaRPr lang="en-US"/>
          </a:p>
        </p:txBody>
      </p:sp>
    </p:spTree>
    <p:extLst>
      <p:ext uri="{BB962C8B-B14F-4D97-AF65-F5344CB8AC3E}">
        <p14:creationId xmlns:p14="http://schemas.microsoft.com/office/powerpoint/2010/main" val="21925265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39C16C9-5E3F-4CE0-96E1-75776FD35E84}" type="datetimeFigureOut">
              <a:rPr lang="en-US" smtClean="0"/>
              <a:t>06/26/2023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34E14A8-BA04-46AB-BB58-CABC05F5757A}" type="slidenum">
              <a:rPr lang="en-US" smtClean="0"/>
              <a:t>‹#›</a:t>
            </a:fld>
            <a:endParaRPr lang="en-US"/>
          </a:p>
        </p:txBody>
      </p:sp>
    </p:spTree>
    <p:extLst>
      <p:ext uri="{BB962C8B-B14F-4D97-AF65-F5344CB8AC3E}">
        <p14:creationId xmlns:p14="http://schemas.microsoft.com/office/powerpoint/2010/main" val="26869513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39C16C9-5E3F-4CE0-96E1-75776FD35E84}" type="datetimeFigureOut">
              <a:rPr lang="en-US" smtClean="0"/>
              <a:t>06/26/2023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34E14A8-BA04-46AB-BB58-CABC05F5757A}" type="slidenum">
              <a:rPr lang="en-US" smtClean="0"/>
              <a:t>‹#›</a:t>
            </a:fld>
            <a:endParaRPr lang="en-US"/>
          </a:p>
        </p:txBody>
      </p:sp>
    </p:spTree>
    <p:extLst>
      <p:ext uri="{BB962C8B-B14F-4D97-AF65-F5344CB8AC3E}">
        <p14:creationId xmlns:p14="http://schemas.microsoft.com/office/powerpoint/2010/main" val="5413990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39C16C9-5E3F-4CE0-96E1-75776FD35E84}" type="datetimeFigureOut">
              <a:rPr lang="en-US" smtClean="0"/>
              <a:t>06/26/2023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34E14A8-BA04-46AB-BB58-CABC05F5757A}" type="slidenum">
              <a:rPr lang="en-US" smtClean="0"/>
              <a:t>‹#›</a:t>
            </a:fld>
            <a:endParaRPr lang="en-US"/>
          </a:p>
        </p:txBody>
      </p:sp>
    </p:spTree>
    <p:extLst>
      <p:ext uri="{BB962C8B-B14F-4D97-AF65-F5344CB8AC3E}">
        <p14:creationId xmlns:p14="http://schemas.microsoft.com/office/powerpoint/2010/main" val="6630381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39C16C9-5E3F-4CE0-96E1-75776FD35E84}" type="datetimeFigureOut">
              <a:rPr lang="en-US" smtClean="0"/>
              <a:t>06/26/2023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34E14A8-BA04-46AB-BB58-CABC05F5757A}" type="slidenum">
              <a:rPr lang="en-US" smtClean="0"/>
              <a:t>‹#›</a:t>
            </a:fld>
            <a:endParaRPr lang="en-US"/>
          </a:p>
        </p:txBody>
      </p:sp>
    </p:spTree>
    <p:extLst>
      <p:ext uri="{BB962C8B-B14F-4D97-AF65-F5344CB8AC3E}">
        <p14:creationId xmlns:p14="http://schemas.microsoft.com/office/powerpoint/2010/main" val="37955274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39C16C9-5E3F-4CE0-96E1-75776FD35E84}" type="datetimeFigureOut">
              <a:rPr lang="en-US" smtClean="0"/>
              <a:t>06/26/2023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34E14A8-BA04-46AB-BB58-CABC05F5757A}" type="slidenum">
              <a:rPr lang="en-US" smtClean="0"/>
              <a:t>‹#›</a:t>
            </a:fld>
            <a:endParaRPr lang="en-US"/>
          </a:p>
        </p:txBody>
      </p:sp>
    </p:spTree>
    <p:extLst>
      <p:ext uri="{BB962C8B-B14F-4D97-AF65-F5344CB8AC3E}">
        <p14:creationId xmlns:p14="http://schemas.microsoft.com/office/powerpoint/2010/main" val="41816281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39C16C9-5E3F-4CE0-96E1-75776FD35E84}" type="datetimeFigureOut">
              <a:rPr lang="en-US" smtClean="0"/>
              <a:t>06/26/2023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34E14A8-BA04-46AB-BB58-CABC05F5757A}" type="slidenum">
              <a:rPr lang="en-US" smtClean="0"/>
              <a:t>‹#›</a:t>
            </a:fld>
            <a:endParaRPr lang="en-US"/>
          </a:p>
        </p:txBody>
      </p:sp>
    </p:spTree>
    <p:extLst>
      <p:ext uri="{BB962C8B-B14F-4D97-AF65-F5344CB8AC3E}">
        <p14:creationId xmlns:p14="http://schemas.microsoft.com/office/powerpoint/2010/main" val="23959134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71317" cy="6874935"/>
            <a:chOff x="-8467" y="-8468"/>
            <a:chExt cx="9171317"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94165"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2">
                <a:lumMod val="75000"/>
                <a:alpha val="8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8764"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139C16C9-5E3F-4CE0-96E1-75776FD35E84}" type="datetimeFigureOut">
              <a:rPr lang="en-US" smtClean="0"/>
              <a:t>06/26/2023</a:t>
            </a:fld>
            <a:endParaRPr lang="en-US"/>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A34E14A8-BA04-46AB-BB58-CABC05F5757A}" type="slidenum">
              <a:rPr lang="en-US" smtClean="0"/>
              <a:t>‹#›</a:t>
            </a:fld>
            <a:endParaRPr lang="en-US"/>
          </a:p>
        </p:txBody>
      </p:sp>
    </p:spTree>
    <p:extLst>
      <p:ext uri="{BB962C8B-B14F-4D97-AF65-F5344CB8AC3E}">
        <p14:creationId xmlns:p14="http://schemas.microsoft.com/office/powerpoint/2010/main" val="2539560436"/>
      </p:ext>
    </p:extLst>
  </p:cSld>
  <p:clrMap bg1="lt1" tx1="dk1" bg2="lt2" tx2="dk2" accent1="accent1" accent2="accent2" accent3="accent3" accent4="accent4" accent5="accent5" accent6="accent6" hlink="hlink" folHlink="folHlink"/>
  <p:sldLayoutIdLst>
    <p:sldLayoutId id="2147483695" r:id="rId1"/>
    <p:sldLayoutId id="2147483696" r:id="rId2"/>
    <p:sldLayoutId id="2147483697" r:id="rId3"/>
    <p:sldLayoutId id="2147483698" r:id="rId4"/>
    <p:sldLayoutId id="2147483699" r:id="rId5"/>
    <p:sldLayoutId id="2147483700" r:id="rId6"/>
    <p:sldLayoutId id="2147483701" r:id="rId7"/>
    <p:sldLayoutId id="2147483702" r:id="rId8"/>
    <p:sldLayoutId id="2147483703" r:id="rId9"/>
    <p:sldLayoutId id="2147483704" r:id="rId10"/>
    <p:sldLayoutId id="2147483705" r:id="rId11"/>
    <p:sldLayoutId id="2147483706" r:id="rId12"/>
    <p:sldLayoutId id="2147483707" r:id="rId13"/>
    <p:sldLayoutId id="2147483708" r:id="rId14"/>
    <p:sldLayoutId id="2147483709" r:id="rId15"/>
    <p:sldLayoutId id="2147483710"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87829" y="42071"/>
            <a:ext cx="6347713" cy="854075"/>
          </a:xfrm>
        </p:spPr>
        <p:txBody>
          <a:bodyPr>
            <a:normAutofit/>
          </a:bodyPr>
          <a:lstStyle/>
          <a:p>
            <a:r>
              <a:rPr lang="en-US" sz="4000" b="1" dirty="0" smtClean="0">
                <a:solidFill>
                  <a:srgbClr val="0070C0"/>
                </a:solidFill>
              </a:rPr>
              <a:t>To Claim Attendance</a:t>
            </a:r>
            <a:endParaRPr lang="en-US" sz="4000" b="1" dirty="0">
              <a:solidFill>
                <a:srgbClr val="0070C0"/>
              </a:solidFill>
            </a:endParaRPr>
          </a:p>
        </p:txBody>
      </p:sp>
      <p:sp>
        <p:nvSpPr>
          <p:cNvPr id="4" name="TextBox 3"/>
          <p:cNvSpPr txBox="1"/>
          <p:nvPr/>
        </p:nvSpPr>
        <p:spPr>
          <a:xfrm>
            <a:off x="16118" y="745792"/>
            <a:ext cx="4745567" cy="646331"/>
          </a:xfrm>
          <a:prstGeom prst="rect">
            <a:avLst/>
          </a:prstGeom>
          <a:noFill/>
        </p:spPr>
        <p:txBody>
          <a:bodyPr wrap="square" rtlCol="0">
            <a:spAutoFit/>
          </a:bodyPr>
          <a:lstStyle/>
          <a:p>
            <a:r>
              <a:rPr lang="en-US" sz="3600" b="1" dirty="0" smtClean="0"/>
              <a:t>Activity Date: </a:t>
            </a:r>
            <a:r>
              <a:rPr lang="en-US" sz="3600" b="1" dirty="0" smtClean="0">
                <a:solidFill>
                  <a:srgbClr val="FF0000"/>
                </a:solidFill>
              </a:rPr>
              <a:t>date</a:t>
            </a:r>
            <a:r>
              <a:rPr lang="en-US" sz="3600" b="1" dirty="0" smtClean="0"/>
              <a:t> </a:t>
            </a:r>
            <a:endParaRPr lang="en-US" sz="3600" b="1" dirty="0"/>
          </a:p>
        </p:txBody>
      </p:sp>
      <p:sp>
        <p:nvSpPr>
          <p:cNvPr id="6" name="TextBox 5"/>
          <p:cNvSpPr txBox="1"/>
          <p:nvPr/>
        </p:nvSpPr>
        <p:spPr>
          <a:xfrm>
            <a:off x="1143000" y="1958527"/>
            <a:ext cx="5027272" cy="1200329"/>
          </a:xfrm>
          <a:prstGeom prst="rect">
            <a:avLst/>
          </a:prstGeom>
          <a:noFill/>
        </p:spPr>
        <p:txBody>
          <a:bodyPr wrap="square" rtlCol="0">
            <a:spAutoFit/>
          </a:bodyPr>
          <a:lstStyle/>
          <a:p>
            <a:r>
              <a:rPr lang="en-US" sz="3600" b="1" dirty="0" smtClean="0"/>
              <a:t>Go to: </a:t>
            </a:r>
            <a:r>
              <a:rPr lang="en-US" sz="3600" b="1" dirty="0" smtClean="0">
                <a:solidFill>
                  <a:srgbClr val="0070C0"/>
                </a:solidFill>
              </a:rPr>
              <a:t>NortonRSS.com</a:t>
            </a:r>
            <a:r>
              <a:rPr lang="en-US" sz="3600" b="1" dirty="0" smtClean="0"/>
              <a:t>  or scan the code:</a:t>
            </a:r>
            <a:endParaRPr lang="en-US" sz="3600" b="1" dirty="0"/>
          </a:p>
        </p:txBody>
      </p:sp>
      <p:sp>
        <p:nvSpPr>
          <p:cNvPr id="7" name="TextBox 6"/>
          <p:cNvSpPr txBox="1"/>
          <p:nvPr/>
        </p:nvSpPr>
        <p:spPr>
          <a:xfrm>
            <a:off x="0" y="1383719"/>
            <a:ext cx="5736167" cy="646331"/>
          </a:xfrm>
          <a:prstGeom prst="rect">
            <a:avLst/>
          </a:prstGeom>
          <a:noFill/>
        </p:spPr>
        <p:txBody>
          <a:bodyPr wrap="square" rtlCol="0">
            <a:spAutoFit/>
          </a:bodyPr>
          <a:lstStyle/>
          <a:p>
            <a:r>
              <a:rPr lang="en-US" sz="3600" b="1" dirty="0" smtClean="0"/>
              <a:t>Activity Code: </a:t>
            </a:r>
            <a:r>
              <a:rPr lang="en-US" sz="3600" b="1" dirty="0" smtClean="0">
                <a:solidFill>
                  <a:srgbClr val="FF0000"/>
                </a:solidFill>
              </a:rPr>
              <a:t>code </a:t>
            </a:r>
            <a:endParaRPr lang="en-US" sz="3600" b="1" dirty="0">
              <a:solidFill>
                <a:srgbClr val="FF0000"/>
              </a:solidFill>
            </a:endParaRPr>
          </a:p>
        </p:txBody>
      </p:sp>
      <p:sp>
        <p:nvSpPr>
          <p:cNvPr id="8" name="Oval 7"/>
          <p:cNvSpPr/>
          <p:nvPr/>
        </p:nvSpPr>
        <p:spPr>
          <a:xfrm rot="485930">
            <a:off x="6617434" y="145794"/>
            <a:ext cx="2497366" cy="11430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rgbClr val="0070C0"/>
                </a:solidFill>
              </a:rPr>
              <a:t>Code is valid for 14 days. </a:t>
            </a:r>
            <a:endParaRPr lang="en-US" sz="2000" b="1" dirty="0">
              <a:solidFill>
                <a:srgbClr val="0070C0"/>
              </a:solidFill>
            </a:endParaRPr>
          </a:p>
        </p:txBody>
      </p:sp>
      <p:sp>
        <p:nvSpPr>
          <p:cNvPr id="9" name="Rectangle 8"/>
          <p:cNvSpPr/>
          <p:nvPr/>
        </p:nvSpPr>
        <p:spPr>
          <a:xfrm>
            <a:off x="33586" y="5068558"/>
            <a:ext cx="8881886" cy="1677382"/>
          </a:xfrm>
          <a:prstGeom prst="rect">
            <a:avLst/>
          </a:prstGeom>
        </p:spPr>
        <p:txBody>
          <a:bodyPr wrap="square">
            <a:spAutoFit/>
          </a:bodyPr>
          <a:lstStyle/>
          <a:p>
            <a:r>
              <a:rPr lang="en-US" sz="1400" b="1" dirty="0" smtClean="0">
                <a:latin typeface="Calibri" panose="020F0502020204030204" pitchFamily="34" charset="0"/>
                <a:ea typeface="Calibri" panose="020F0502020204030204" pitchFamily="34" charset="0"/>
                <a:cs typeface="Arial" panose="020B0604020202020204" pitchFamily="34" charset="0"/>
              </a:rPr>
              <a:t>Physicians</a:t>
            </a:r>
          </a:p>
          <a:p>
            <a:r>
              <a:rPr lang="en-US" sz="1400" b="1" dirty="0" smtClean="0">
                <a:effectLst/>
                <a:latin typeface="Calibri" panose="020F0502020204030204" pitchFamily="34" charset="0"/>
                <a:ea typeface="Calibri" panose="020F0502020204030204" pitchFamily="34" charset="0"/>
                <a:cs typeface="Arial" panose="020B0604020202020204" pitchFamily="34" charset="0"/>
              </a:rPr>
              <a:t>Accreditation:</a:t>
            </a:r>
            <a:r>
              <a:rPr lang="en-US" sz="1400" dirty="0" smtClean="0">
                <a:effectLst/>
                <a:latin typeface="Calibri" panose="020F0502020204030204" pitchFamily="34" charset="0"/>
                <a:ea typeface="Calibri" panose="020F0502020204030204" pitchFamily="34" charset="0"/>
                <a:cs typeface="Arial" panose="020B0604020202020204" pitchFamily="34" charset="0"/>
              </a:rPr>
              <a:t> </a:t>
            </a:r>
            <a:r>
              <a:rPr lang="en-US" sz="1400" dirty="0">
                <a:latin typeface="Calibri" panose="020F0502020204030204" pitchFamily="34" charset="0"/>
                <a:ea typeface="Calibri" panose="020F0502020204030204" pitchFamily="34" charset="0"/>
                <a:cs typeface="Arial" panose="020B0604020202020204" pitchFamily="34" charset="0"/>
              </a:rPr>
              <a:t>This activity has been planned and implemented in accordance with the accreditation requirements and policies of the Accreditation Council for Continuing Medical Education through the joint providership of Norton Healthcare and </a:t>
            </a:r>
            <a:r>
              <a:rPr lang="en-US" sz="1400" b="1" i="1" u="sng" dirty="0">
                <a:solidFill>
                  <a:srgbClr val="FF0000"/>
                </a:solidFill>
                <a:latin typeface="Calibri" panose="020F0502020204030204" pitchFamily="34" charset="0"/>
                <a:ea typeface="Calibri" panose="020F0502020204030204" pitchFamily="34" charset="0"/>
                <a:cs typeface="Arial" panose="020B0604020202020204" pitchFamily="34" charset="0"/>
              </a:rPr>
              <a:t>add name of joint provider</a:t>
            </a:r>
            <a:r>
              <a:rPr lang="en-US" sz="1400" dirty="0">
                <a:latin typeface="Calibri" panose="020F0502020204030204" pitchFamily="34" charset="0"/>
                <a:ea typeface="Calibri" panose="020F0502020204030204" pitchFamily="34" charset="0"/>
                <a:cs typeface="Arial" panose="020B0604020202020204" pitchFamily="34" charset="0"/>
              </a:rPr>
              <a:t>.  Norton Healthcare is accredited by the Kentucky Medical Association to provide continuing medical education for physicians. </a:t>
            </a:r>
            <a:endParaRPr lang="en-US" sz="1400" dirty="0" smtClean="0">
              <a:latin typeface="Calibri" panose="020F0502020204030204" pitchFamily="34" charset="0"/>
              <a:ea typeface="Calibri" panose="020F0502020204030204" pitchFamily="34" charset="0"/>
              <a:cs typeface="Arial" panose="020B0604020202020204" pitchFamily="34" charset="0"/>
            </a:endParaRPr>
          </a:p>
          <a:p>
            <a:endParaRPr lang="en-US" sz="500" dirty="0">
              <a:latin typeface="Calibri" panose="020F0502020204030204" pitchFamily="34" charset="0"/>
              <a:ea typeface="Calibri" panose="020F0502020204030204" pitchFamily="34" charset="0"/>
              <a:cs typeface="Arial" panose="020B0604020202020204" pitchFamily="34" charset="0"/>
            </a:endParaRPr>
          </a:p>
          <a:p>
            <a:r>
              <a:rPr lang="en-US" sz="1400" b="1" dirty="0" smtClean="0">
                <a:effectLst/>
                <a:latin typeface="Calibri" panose="020F0502020204030204" pitchFamily="34" charset="0"/>
                <a:ea typeface="Calibri" panose="020F0502020204030204" pitchFamily="34" charset="0"/>
                <a:cs typeface="Minion Pro"/>
              </a:rPr>
              <a:t>Designation: </a:t>
            </a:r>
            <a:r>
              <a:rPr lang="en-US" sz="1400" dirty="0" smtClean="0">
                <a:effectLst/>
                <a:latin typeface="Calibri" panose="020F0502020204030204" pitchFamily="34" charset="0"/>
                <a:ea typeface="Calibri" panose="020F0502020204030204" pitchFamily="34" charset="0"/>
                <a:cs typeface="Minion Pro"/>
              </a:rPr>
              <a:t>Norton Healthcare designates this</a:t>
            </a:r>
            <a:r>
              <a:rPr lang="en-US" sz="1400" b="1" dirty="0" smtClean="0">
                <a:effectLst/>
                <a:latin typeface="Calibri" panose="020F0502020204030204" pitchFamily="34" charset="0"/>
                <a:ea typeface="Calibri" panose="020F0502020204030204" pitchFamily="34" charset="0"/>
                <a:cs typeface="Minion Pro"/>
              </a:rPr>
              <a:t> </a:t>
            </a:r>
            <a:r>
              <a:rPr lang="en-US" sz="1400" dirty="0" smtClean="0">
                <a:effectLst/>
                <a:latin typeface="Calibri" panose="020F0502020204030204" pitchFamily="34" charset="0"/>
                <a:ea typeface="Calibri" panose="020F0502020204030204" pitchFamily="34" charset="0"/>
                <a:cs typeface="Minion Pro"/>
              </a:rPr>
              <a:t>live activity for a maximum of 1.00 </a:t>
            </a:r>
            <a:r>
              <a:rPr lang="en-US" sz="1400" i="1" dirty="0" smtClean="0">
                <a:effectLst/>
                <a:latin typeface="Calibri" panose="020F0502020204030204" pitchFamily="34" charset="0"/>
                <a:ea typeface="Calibri" panose="020F0502020204030204" pitchFamily="34" charset="0"/>
                <a:cs typeface="Minion Pro"/>
              </a:rPr>
              <a:t>AMA PRA Category 1 Credit</a:t>
            </a:r>
            <a:r>
              <a:rPr lang="en-US" sz="1400" dirty="0" smtClean="0">
                <a:effectLst/>
                <a:latin typeface="Calibri" panose="020F0502020204030204" pitchFamily="34" charset="0"/>
                <a:ea typeface="Calibri" panose="020F0502020204030204" pitchFamily="34" charset="0"/>
                <a:cs typeface="Minion Pro"/>
              </a:rPr>
              <a:t>(s) ™. Physicians should claim only the credit commensurate with the extent of their participation in the activity.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TextBox 2"/>
          <p:cNvSpPr txBox="1"/>
          <p:nvPr/>
        </p:nvSpPr>
        <p:spPr>
          <a:xfrm>
            <a:off x="72928" y="3033565"/>
            <a:ext cx="8891033" cy="1754326"/>
          </a:xfrm>
          <a:prstGeom prst="rect">
            <a:avLst/>
          </a:prstGeom>
          <a:noFill/>
        </p:spPr>
        <p:txBody>
          <a:bodyPr wrap="square" rtlCol="0">
            <a:spAutoFit/>
          </a:bodyPr>
          <a:lstStyle/>
          <a:p>
            <a:r>
              <a:rPr lang="en-US" b="1" dirty="0" smtClean="0">
                <a:latin typeface="Calibri" panose="020F0502020204030204" pitchFamily="34" charset="0"/>
              </a:rPr>
              <a:t>Disclosure  </a:t>
            </a:r>
          </a:p>
          <a:p>
            <a:r>
              <a:rPr lang="en-US" b="1" dirty="0" smtClean="0">
                <a:latin typeface="Calibri" panose="020F0502020204030204" pitchFamily="34" charset="0"/>
              </a:rPr>
              <a:t>Planners:  </a:t>
            </a:r>
            <a:r>
              <a:rPr lang="en-US" dirty="0" smtClean="0">
                <a:latin typeface="Calibri" panose="020F0502020204030204" pitchFamily="34" charset="0"/>
              </a:rPr>
              <a:t>The planners of this activity have </a:t>
            </a:r>
            <a:r>
              <a:rPr lang="en-US" dirty="0" smtClean="0">
                <a:latin typeface="Calibri" panose="020F0502020204030204" pitchFamily="34" charset="0"/>
              </a:rPr>
              <a:t>no financial relationships with ineligible   	 	   companies to </a:t>
            </a:r>
            <a:r>
              <a:rPr lang="en-US" dirty="0" smtClean="0">
                <a:latin typeface="Calibri" panose="020F0502020204030204" pitchFamily="34" charset="0"/>
              </a:rPr>
              <a:t>disclose.</a:t>
            </a:r>
          </a:p>
          <a:p>
            <a:r>
              <a:rPr lang="en-US" b="1" dirty="0" smtClean="0">
                <a:latin typeface="Calibri" panose="020F0502020204030204" pitchFamily="34" charset="0"/>
              </a:rPr>
              <a:t>Speaker:   </a:t>
            </a:r>
            <a:r>
              <a:rPr lang="en-US" dirty="0" smtClean="0">
                <a:latin typeface="Calibri" panose="020F0502020204030204" pitchFamily="34" charset="0"/>
              </a:rPr>
              <a:t>The speaker,</a:t>
            </a:r>
            <a:r>
              <a:rPr lang="en-US" i="1" dirty="0">
                <a:solidFill>
                  <a:srgbClr val="FF0000"/>
                </a:solidFill>
                <a:latin typeface="Calibri" panose="020F0502020204030204" pitchFamily="34" charset="0"/>
              </a:rPr>
              <a:t> </a:t>
            </a:r>
            <a:r>
              <a:rPr lang="en-US" i="1" dirty="0" smtClean="0">
                <a:solidFill>
                  <a:srgbClr val="FF0000"/>
                </a:solidFill>
                <a:latin typeface="Calibri" panose="020F0502020204030204" pitchFamily="34" charset="0"/>
              </a:rPr>
              <a:t>enter speakers name,</a:t>
            </a:r>
            <a:r>
              <a:rPr lang="en-US" dirty="0" smtClean="0">
                <a:latin typeface="Calibri" panose="020F0502020204030204" pitchFamily="34" charset="0"/>
              </a:rPr>
              <a:t> discloses the following relationship(s)</a:t>
            </a:r>
          </a:p>
          <a:p>
            <a:r>
              <a:rPr lang="en-US" dirty="0">
                <a:latin typeface="Calibri" panose="020F0502020204030204" pitchFamily="34" charset="0"/>
              </a:rPr>
              <a:t> </a:t>
            </a:r>
            <a:r>
              <a:rPr lang="en-US" dirty="0" smtClean="0">
                <a:latin typeface="Calibri" panose="020F0502020204030204" pitchFamily="34" charset="0"/>
              </a:rPr>
              <a:t>                  </a:t>
            </a:r>
            <a:r>
              <a:rPr lang="en-US" i="1" dirty="0" smtClean="0">
                <a:solidFill>
                  <a:srgbClr val="FF0000"/>
                </a:solidFill>
                <a:latin typeface="Calibri" panose="020F0502020204030204" pitchFamily="34" charset="0"/>
              </a:rPr>
              <a:t>Company name  </a:t>
            </a:r>
            <a:r>
              <a:rPr lang="en-US" dirty="0" smtClean="0">
                <a:latin typeface="Calibri" panose="020F0502020204030204" pitchFamily="34" charset="0"/>
              </a:rPr>
              <a:t>- </a:t>
            </a:r>
            <a:r>
              <a:rPr lang="en-US" i="1" dirty="0" smtClean="0">
                <a:solidFill>
                  <a:srgbClr val="FF0000"/>
                </a:solidFill>
                <a:latin typeface="Calibri" panose="020F0502020204030204" pitchFamily="34" charset="0"/>
              </a:rPr>
              <a:t>type of relationship  </a:t>
            </a:r>
            <a:r>
              <a:rPr lang="en-US" dirty="0" smtClean="0">
                <a:latin typeface="Calibri" panose="020F0502020204030204" pitchFamily="34" charset="0"/>
              </a:rPr>
              <a:t>(</a:t>
            </a:r>
            <a:r>
              <a:rPr lang="en-US" i="1" dirty="0" smtClean="0">
                <a:latin typeface="Calibri" panose="020F0502020204030204" pitchFamily="34" charset="0"/>
              </a:rPr>
              <a:t>if multiple relationships and/or individuals with 	relationship(s) list all)</a:t>
            </a:r>
            <a:endParaRPr lang="en-US" i="1" dirty="0">
              <a:latin typeface="Calibri" panose="020F0502020204030204" pitchFamily="34" charset="0"/>
            </a:endParaRPr>
          </a:p>
        </p:txBody>
      </p:sp>
      <p:sp>
        <p:nvSpPr>
          <p:cNvPr id="5" name="TextBox 4"/>
          <p:cNvSpPr txBox="1"/>
          <p:nvPr/>
        </p:nvSpPr>
        <p:spPr>
          <a:xfrm>
            <a:off x="144647" y="4781293"/>
            <a:ext cx="8770825" cy="338554"/>
          </a:xfrm>
          <a:prstGeom prst="rect">
            <a:avLst/>
          </a:prstGeom>
          <a:noFill/>
        </p:spPr>
        <p:txBody>
          <a:bodyPr wrap="square" rtlCol="0">
            <a:spAutoFit/>
          </a:bodyPr>
          <a:lstStyle/>
          <a:p>
            <a:r>
              <a:rPr lang="en-US" sz="1600" b="1" dirty="0" smtClean="0">
                <a:solidFill>
                  <a:srgbClr val="FF0000"/>
                </a:solidFill>
              </a:rPr>
              <a:t>All relevant relationships have been successfully mitigated prior to this activity.</a:t>
            </a:r>
            <a:endParaRPr lang="en-US" sz="1600" b="1" dirty="0">
              <a:solidFill>
                <a:srgbClr val="FF0000"/>
              </a:solidFill>
            </a:endParaRPr>
          </a:p>
        </p:txBody>
      </p:sp>
      <p:pic>
        <p:nvPicPr>
          <p:cNvPr id="12" name="Picture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017871" y="1424788"/>
            <a:ext cx="1842384" cy="1842384"/>
          </a:xfrm>
          <a:prstGeom prst="rect">
            <a:avLst/>
          </a:prstGeom>
        </p:spPr>
      </p:pic>
    </p:spTree>
    <p:extLst>
      <p:ext uri="{BB962C8B-B14F-4D97-AF65-F5344CB8AC3E}">
        <p14:creationId xmlns:p14="http://schemas.microsoft.com/office/powerpoint/2010/main" val="714020506"/>
      </p:ext>
    </p:extLst>
  </p:cSld>
  <p:clrMapOvr>
    <a:masterClrMapping/>
  </p:clrMapOvr>
  <mc:AlternateContent xmlns:mc="http://schemas.openxmlformats.org/markup-compatibility/2006" xmlns:p14="http://schemas.microsoft.com/office/powerpoint/2010/main">
    <mc:Choice Requires="p14">
      <p:transition spd="slow" p14:dur="2000" advTm="28523"/>
    </mc:Choice>
    <mc:Fallback xmlns="">
      <p:transition spd="slow" advTm="28523"/>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idx="1"/>
          </p:nvPr>
        </p:nvPicPr>
        <p:blipFill>
          <a:blip r:embed="rId2"/>
          <a:stretch>
            <a:fillRect/>
          </a:stretch>
        </p:blipFill>
        <p:spPr>
          <a:xfrm>
            <a:off x="3779737" y="3556878"/>
            <a:ext cx="2426657" cy="3114675"/>
          </a:xfrm>
          <a:prstGeom prst="rect">
            <a:avLst/>
          </a:prstGeom>
        </p:spPr>
      </p:pic>
      <p:sp>
        <p:nvSpPr>
          <p:cNvPr id="4" name="Oval 3"/>
          <p:cNvSpPr/>
          <p:nvPr/>
        </p:nvSpPr>
        <p:spPr>
          <a:xfrm rot="20468714">
            <a:off x="77566" y="281040"/>
            <a:ext cx="4317935" cy="166855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t>TIP: Add link to home screen for quick access </a:t>
            </a:r>
            <a:endParaRPr lang="en-US" sz="2800" b="1" dirty="0"/>
          </a:p>
        </p:txBody>
      </p:sp>
      <p:sp>
        <p:nvSpPr>
          <p:cNvPr id="6" name="Title 1"/>
          <p:cNvSpPr txBox="1">
            <a:spLocks/>
          </p:cNvSpPr>
          <p:nvPr/>
        </p:nvSpPr>
        <p:spPr>
          <a:xfrm>
            <a:off x="2057400" y="1210176"/>
            <a:ext cx="5871333" cy="1628776"/>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4800" b="1" dirty="0" smtClean="0">
                <a:solidFill>
                  <a:schemeClr val="accent6">
                    <a:lumMod val="75000"/>
                  </a:schemeClr>
                </a:solidFill>
              </a:rPr>
              <a:t>NortonRSS.com</a:t>
            </a:r>
          </a:p>
        </p:txBody>
      </p:sp>
      <p:pic>
        <p:nvPicPr>
          <p:cNvPr id="7" name="Picture 6"/>
          <p:cNvPicPr>
            <a:picLocks noChangeAspect="1"/>
          </p:cNvPicPr>
          <p:nvPr/>
        </p:nvPicPr>
        <p:blipFill>
          <a:blip r:embed="rId3"/>
          <a:stretch>
            <a:fillRect/>
          </a:stretch>
        </p:blipFill>
        <p:spPr>
          <a:xfrm>
            <a:off x="6781800" y="3505200"/>
            <a:ext cx="2057400" cy="3166353"/>
          </a:xfrm>
          <a:prstGeom prst="rect">
            <a:avLst/>
          </a:prstGeom>
        </p:spPr>
      </p:pic>
      <p:sp>
        <p:nvSpPr>
          <p:cNvPr id="9" name="Oval 8"/>
          <p:cNvSpPr/>
          <p:nvPr/>
        </p:nvSpPr>
        <p:spPr>
          <a:xfrm>
            <a:off x="7162800" y="6138153"/>
            <a:ext cx="990600" cy="5334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1"/>
          <p:cNvPicPr>
            <a:picLocks noChangeAspect="1"/>
          </p:cNvPicPr>
          <p:nvPr/>
        </p:nvPicPr>
        <p:blipFill rotWithShape="1">
          <a:blip r:embed="rId4"/>
          <a:srcRect t="8510"/>
          <a:stretch/>
        </p:blipFill>
        <p:spPr>
          <a:xfrm>
            <a:off x="738251" y="3261603"/>
            <a:ext cx="1790700" cy="3276600"/>
          </a:xfrm>
          <a:prstGeom prst="rect">
            <a:avLst/>
          </a:prstGeom>
        </p:spPr>
      </p:pic>
      <p:sp>
        <p:nvSpPr>
          <p:cNvPr id="3" name="Oval 2"/>
          <p:cNvSpPr/>
          <p:nvPr/>
        </p:nvSpPr>
        <p:spPr>
          <a:xfrm>
            <a:off x="1365701" y="6271503"/>
            <a:ext cx="457200" cy="2667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p:cNvSpPr/>
          <p:nvPr/>
        </p:nvSpPr>
        <p:spPr>
          <a:xfrm>
            <a:off x="3712004" y="5334000"/>
            <a:ext cx="2562121" cy="4572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217087920"/>
      </p:ext>
    </p:extLst>
  </p:cSld>
  <p:clrMapOvr>
    <a:masterClrMapping/>
  </p:clrMapOvr>
  <mc:AlternateContent xmlns:mc="http://schemas.openxmlformats.org/markup-compatibility/2006" xmlns:p14="http://schemas.microsoft.com/office/powerpoint/2010/main">
    <mc:Choice Requires="p14">
      <p:transition spd="slow" p14:dur="2000" advTm="17462"/>
    </mc:Choice>
    <mc:Fallback xmlns="">
      <p:transition spd="slow" advTm="17462"/>
    </mc:Fallback>
  </mc:AlternateContent>
  <p:timing>
    <p:tnLst>
      <p:par>
        <p:cTn id="1" dur="indefinite" restart="never" nodeType="tmRoot"/>
      </p:par>
    </p:tnLst>
  </p:timing>
</p:sld>
</file>

<file path=ppt/theme/theme1.xml><?xml version="1.0" encoding="utf-8"?>
<a:theme xmlns:a="http://schemas.openxmlformats.org/drawingml/2006/main" name="Facet">
  <a:themeElements>
    <a:clrScheme name="Blue Green">
      <a:dk1>
        <a:sysClr val="windowText" lastClr="000000"/>
      </a:dk1>
      <a:lt1>
        <a:sysClr val="window" lastClr="FFFFFF"/>
      </a:lt1>
      <a:dk2>
        <a:srgbClr val="373545"/>
      </a:dk2>
      <a:lt2>
        <a:srgbClr val="CEDBE6"/>
      </a:lt2>
      <a:accent1>
        <a:srgbClr val="3494BA"/>
      </a:accent1>
      <a:accent2>
        <a:srgbClr val="58B6C0"/>
      </a:accent2>
      <a:accent3>
        <a:srgbClr val="75BDA7"/>
      </a:accent3>
      <a:accent4>
        <a:srgbClr val="7A8C8E"/>
      </a:accent4>
      <a:accent5>
        <a:srgbClr val="84ACB6"/>
      </a:accent5>
      <a:accent6>
        <a:srgbClr val="2683C6"/>
      </a:accent6>
      <a:hlink>
        <a:srgbClr val="6B9F25"/>
      </a:hlink>
      <a:folHlink>
        <a:srgbClr val="9F6715"/>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Facet</Template>
  <TotalTime>1245</TotalTime>
  <Words>202</Words>
  <Application>Microsoft Office PowerPoint</Application>
  <PresentationFormat>On-screen Show (4:3)</PresentationFormat>
  <Paragraphs>17</Paragraphs>
  <Slides>2</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vt:i4>
      </vt:variant>
    </vt:vector>
  </HeadingPairs>
  <TitlesOfParts>
    <vt:vector size="9" baseType="lpstr">
      <vt:lpstr>Arial</vt:lpstr>
      <vt:lpstr>Calibri</vt:lpstr>
      <vt:lpstr>Minion Pro</vt:lpstr>
      <vt:lpstr>Times New Roman</vt:lpstr>
      <vt:lpstr>Trebuchet MS</vt:lpstr>
      <vt:lpstr>Wingdings 3</vt:lpstr>
      <vt:lpstr>Facet</vt:lpstr>
      <vt:lpstr>To Claim Attendance</vt:lpstr>
      <vt:lpstr>PowerPoint Presentation</vt:lpstr>
    </vt:vector>
  </TitlesOfParts>
  <Company>Norton Healthcare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Faculty and Planner Disclosure</dc:title>
  <dc:creator>Garrison, Emily</dc:creator>
  <cp:lastModifiedBy>Busse, Karen</cp:lastModifiedBy>
  <cp:revision>33</cp:revision>
  <cp:lastPrinted>2018-01-11T15:49:18Z</cp:lastPrinted>
  <dcterms:created xsi:type="dcterms:W3CDTF">2016-02-03T19:28:43Z</dcterms:created>
  <dcterms:modified xsi:type="dcterms:W3CDTF">2023-06-26T15:54:20Z</dcterms:modified>
</cp:coreProperties>
</file>